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389" r:id="rId142"/>
    <p:sldId id="395" r:id="rId143"/>
    <p:sldId id="396" r:id="rId144"/>
    <p:sldId id="399" r:id="rId145"/>
    <p:sldId id="400" r:id="rId146"/>
    <p:sldId id="402" r:id="rId147"/>
    <p:sldId id="403" r:id="rId14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401"/>
            <p14:sldId id="381"/>
            <p14:sldId id="382"/>
            <p14:sldId id="393"/>
            <p14:sldId id="383"/>
            <p14:sldId id="388"/>
            <p14:sldId id="385"/>
            <p14:sldId id="389"/>
            <p14:sldId id="395"/>
            <p14:sldId id="396"/>
            <p14:sldId id="399"/>
            <p14:sldId id="400"/>
            <p14:sldId id="402"/>
            <p14:sldId id="403"/>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p:scale>
          <a:sx n="66" d="100"/>
          <a:sy n="66" d="100"/>
        </p:scale>
        <p:origin x="-1848" y="8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2018/5/11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7.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42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smtClean="0"/>
              <a:t>How to configure a </a:t>
            </a:r>
            <a:r>
              <a:rPr lang="en-US" altLang="zh-CN" dirty="0" smtClean="0"/>
              <a:t>private </a:t>
            </a:r>
            <a:r>
              <a:rPr lang="en-US" altLang="ja-JP" dirty="0" smtClean="0"/>
              <a:t>DNS on Ubuntu:</a:t>
            </a:r>
          </a:p>
          <a:p>
            <a:pPr marL="285750" indent="-285750">
              <a:buFont typeface="Arial" panose="020B0604020202020204" pitchFamily="34" charset="0"/>
              <a:buChar char="•"/>
            </a:pPr>
            <a:r>
              <a:rPr kumimoji="1" lang="en-US" altLang="ja-JP" dirty="0" err="1" smtClean="0"/>
              <a:t>Sudo</a:t>
            </a:r>
            <a:r>
              <a:rPr kumimoji="1" lang="en-US" altLang="ja-JP" dirty="0" smtClean="0"/>
              <a:t> apt-get install </a:t>
            </a:r>
            <a:r>
              <a:rPr kumimoji="1" lang="en-US" altLang="ja-JP" b="1" dirty="0" smtClean="0">
                <a:solidFill>
                  <a:srgbClr val="FF0000"/>
                </a:solidFill>
              </a:rPr>
              <a:t>bind9</a:t>
            </a:r>
          </a:p>
          <a:p>
            <a:pPr marL="285750" indent="-285750">
              <a:buFont typeface="Arial" panose="020B0604020202020204" pitchFamily="34" charset="0"/>
              <a:buChar char="•"/>
            </a:pPr>
            <a:r>
              <a:rPr lang="en-US" altLang="ja-JP" dirty="0" smtClean="0"/>
              <a:t>/</a:t>
            </a:r>
            <a:r>
              <a:rPr lang="en-US" altLang="ja-JP" dirty="0" err="1" smtClean="0"/>
              <a:t>etc</a:t>
            </a:r>
            <a:r>
              <a:rPr lang="en-US" altLang="ja-JP" dirty="0" smtClean="0"/>
              <a:t>/bind/</a:t>
            </a:r>
            <a:r>
              <a:rPr lang="en-US" altLang="ja-JP" dirty="0" err="1" smtClean="0"/>
              <a:t>named.conf.options</a:t>
            </a:r>
            <a:r>
              <a:rPr lang="zh-CN" altLang="en-US" dirty="0" smtClean="0"/>
              <a:t>中可以添加</a:t>
            </a:r>
            <a:r>
              <a:rPr lang="en-US" altLang="zh-CN" dirty="0" smtClean="0"/>
              <a:t>ACL</a:t>
            </a:r>
            <a:r>
              <a:rPr lang="zh-CN" altLang="en-US" dirty="0" smtClean="0"/>
              <a:t>等</a:t>
            </a:r>
            <a:endParaRPr lang="en-US" altLang="zh-CN" dirty="0" smtClean="0"/>
          </a:p>
          <a:p>
            <a:pPr marL="285750" indent="-285750">
              <a:buFont typeface="Arial" panose="020B0604020202020204" pitchFamily="34" charset="0"/>
              <a:buChar char="•"/>
            </a:pPr>
            <a:endParaRPr kumimoji="1" lang="en-US" altLang="ja-JP" dirty="0"/>
          </a:p>
          <a:p>
            <a:r>
              <a:rPr lang="zh-CN" altLang="en-US" dirty="0" smtClean="0"/>
              <a:t>查看</a:t>
            </a:r>
            <a:r>
              <a:rPr lang="en-US" altLang="zh-CN" dirty="0" smtClean="0"/>
              <a:t>Ubuntu</a:t>
            </a:r>
            <a:r>
              <a:rPr lang="zh-CN" altLang="en-US" dirty="0" smtClean="0"/>
              <a:t>上的</a:t>
            </a:r>
            <a:r>
              <a:rPr lang="en-US" altLang="zh-CN" dirty="0" smtClean="0"/>
              <a:t>DNS</a:t>
            </a:r>
            <a:r>
              <a:rPr lang="zh-CN" altLang="en-US" dirty="0" smtClean="0"/>
              <a:t>设定</a:t>
            </a:r>
            <a:endParaRPr lang="en-US" altLang="zh-CN" dirty="0" smtClean="0"/>
          </a:p>
          <a:p>
            <a:pPr marL="285750" indent="-285750">
              <a:buFont typeface="Arial" panose="020B0604020202020204" pitchFamily="34" charset="0"/>
              <a:buChar char="•"/>
            </a:pPr>
            <a:r>
              <a:rPr kumimoji="1" lang="en-US" altLang="ja-JP" dirty="0" smtClean="0"/>
              <a:t>/</a:t>
            </a:r>
            <a:r>
              <a:rPr kumimoji="1" lang="en-US" altLang="ja-JP" dirty="0" err="1" smtClean="0"/>
              <a:t>etc</a:t>
            </a:r>
            <a:r>
              <a:rPr kumimoji="1" lang="en-US" altLang="ja-JP" dirty="0" smtClean="0"/>
              <a:t>/</a:t>
            </a:r>
            <a:r>
              <a:rPr kumimoji="1" lang="en-US" altLang="ja-JP" dirty="0" err="1" smtClean="0"/>
              <a:t>resolv.conf</a:t>
            </a:r>
            <a:endParaRPr kumimoji="1" lang="en-US" altLang="ja-JP" dirty="0" smtClean="0"/>
          </a:p>
          <a:p>
            <a:pPr marL="285750" indent="-285750">
              <a:buFont typeface="Arial" panose="020B0604020202020204" pitchFamily="34" charset="0"/>
              <a:buChar char="•"/>
            </a:pPr>
            <a:r>
              <a:rPr lang="zh-CN" altLang="en-US" dirty="0"/>
              <a:t>文件里</a:t>
            </a:r>
            <a:r>
              <a:rPr lang="zh-CN" altLang="en-US" dirty="0" smtClean="0"/>
              <a:t>有</a:t>
            </a:r>
            <a:r>
              <a:rPr lang="en-US" altLang="zh-CN" dirty="0" smtClean="0"/>
              <a:t>3</a:t>
            </a:r>
            <a:r>
              <a:rPr lang="zh-CN" altLang="en-US" dirty="0" smtClean="0"/>
              <a:t>个</a:t>
            </a:r>
            <a:r>
              <a:rPr lang="en-US" altLang="zh-CN" dirty="0" smtClean="0"/>
              <a:t>keyword</a:t>
            </a:r>
            <a:r>
              <a:rPr lang="zh-CN" altLang="en-US" dirty="0" smtClean="0"/>
              <a:t>，</a:t>
            </a:r>
            <a:endParaRPr lang="en-US" altLang="zh-CN" dirty="0" smtClean="0"/>
          </a:p>
          <a:p>
            <a:pPr marL="742950" lvl="1" indent="-285750">
              <a:buFont typeface="Arial" panose="020B0604020202020204" pitchFamily="34" charset="0"/>
              <a:buChar char="•"/>
            </a:pPr>
            <a:r>
              <a:rPr kumimoji="1" lang="en-US" altLang="zh-CN" dirty="0" err="1" smtClean="0"/>
              <a:t>Nameserver</a:t>
            </a:r>
            <a:r>
              <a:rPr kumimoji="1" lang="zh-CN" altLang="en-US" dirty="0" smtClean="0"/>
              <a:t>，这个是最先问的，可以使</a:t>
            </a:r>
            <a:r>
              <a:rPr kumimoji="1" lang="en-US" altLang="zh-CN" dirty="0" smtClean="0"/>
              <a:t>127.0.0.1</a:t>
            </a:r>
            <a:r>
              <a:rPr kumimoji="1" lang="zh-CN" altLang="en-US" dirty="0" smtClean="0"/>
              <a:t>，</a:t>
            </a:r>
            <a:r>
              <a:rPr lang="zh-CN" altLang="en-US" dirty="0" smtClean="0"/>
              <a:t>问本地</a:t>
            </a:r>
            <a:r>
              <a:rPr lang="en-US" altLang="zh-CN" dirty="0" smtClean="0"/>
              <a:t>cache</a:t>
            </a:r>
          </a:p>
          <a:p>
            <a:pPr marL="742950" lvl="1" indent="-285750">
              <a:buFont typeface="Arial" panose="020B0604020202020204" pitchFamily="34" charset="0"/>
              <a:buChar char="•"/>
            </a:pPr>
            <a:r>
              <a:rPr kumimoji="1" lang="en-US" altLang="zh-CN" dirty="0" smtClean="0"/>
              <a:t>Domain</a:t>
            </a:r>
            <a:r>
              <a:rPr lang="zh-CN" altLang="en-US" dirty="0"/>
              <a:t> </a:t>
            </a:r>
            <a:r>
              <a:rPr lang="en-US" altLang="zh-CN" dirty="0" smtClean="0"/>
              <a:t>&lt;-</a:t>
            </a:r>
            <a:r>
              <a:rPr lang="zh-CN" altLang="en-US" dirty="0" smtClean="0"/>
              <a:t>这个不太清楚</a:t>
            </a:r>
            <a:endParaRPr lang="en-US" altLang="zh-CN" dirty="0" smtClean="0"/>
          </a:p>
          <a:p>
            <a:pPr marL="742950" lvl="1" indent="-285750">
              <a:buFont typeface="Arial" panose="020B0604020202020204" pitchFamily="34" charset="0"/>
              <a:buChar char="•"/>
            </a:pPr>
            <a:r>
              <a:rPr lang="en-US" altLang="zh-CN" dirty="0" smtClean="0"/>
              <a:t>Search</a:t>
            </a:r>
            <a:r>
              <a:rPr lang="zh-CN" altLang="en-US" dirty="0" smtClean="0"/>
              <a:t>，我办公室的</a:t>
            </a:r>
            <a:r>
              <a:rPr lang="en-US" altLang="zh-CN" dirty="0" smtClean="0"/>
              <a:t>Ubuntu</a:t>
            </a:r>
            <a:r>
              <a:rPr lang="zh-CN" altLang="en-US" dirty="0" smtClean="0"/>
              <a:t>上是</a:t>
            </a:r>
            <a:r>
              <a:rPr lang="en-US" altLang="zh-CN" dirty="0" smtClean="0"/>
              <a:t>japan.gds.panasonic.com</a:t>
            </a:r>
            <a:r>
              <a:rPr lang="zh-CN" altLang="en-US" dirty="0" smtClean="0"/>
              <a:t>，可以有复数个值，如果</a:t>
            </a:r>
            <a:r>
              <a:rPr lang="en-US" altLang="zh-CN" dirty="0" err="1" smtClean="0"/>
              <a:t>nameserver</a:t>
            </a:r>
            <a:r>
              <a:rPr lang="zh-CN" altLang="en-US" dirty="0" smtClean="0"/>
              <a:t>找不到想找的</a:t>
            </a:r>
            <a:r>
              <a:rPr lang="en-US" altLang="zh-CN" dirty="0" smtClean="0"/>
              <a:t>name</a:t>
            </a:r>
            <a:r>
              <a:rPr lang="zh-CN" altLang="en-US" dirty="0" smtClean="0"/>
              <a:t>，问这个</a:t>
            </a:r>
            <a:r>
              <a:rPr lang="en-US" altLang="zh-CN" dirty="0" smtClean="0"/>
              <a:t>search</a:t>
            </a:r>
            <a:r>
              <a:rPr lang="zh-CN" altLang="en-US" dirty="0" smtClean="0"/>
              <a:t>中的</a:t>
            </a:r>
            <a:r>
              <a:rPr lang="en-US" altLang="zh-CN" smtClean="0"/>
              <a:t>DNS</a:t>
            </a:r>
            <a:endParaRPr lang="en-US" altLang="zh-CN" dirty="0" smtClean="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7984365" cy="1034129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smtClean="0">
                <a:solidFill>
                  <a:srgbClr val="242729"/>
                </a:solidFill>
                <a:latin typeface="Arial" pitchFamily="34" charset="0"/>
                <a:ea typeface="ＭＳ Ｐゴシック" pitchFamily="50" charset="-128"/>
                <a:cs typeface="Arial" pitchFamily="34" charset="0"/>
              </a:rPr>
              <a:t>How to understand </a:t>
            </a:r>
            <a:r>
              <a:rPr lang="en-US" altLang="ja-JP" b="1" dirty="0" smtClean="0">
                <a:solidFill>
                  <a:srgbClr val="FF0000"/>
                </a:solidFill>
                <a:latin typeface="Arial" pitchFamily="34" charset="0"/>
                <a:ea typeface="ＭＳ Ｐゴシック" pitchFamily="50" charset="-128"/>
                <a:cs typeface="Arial" pitchFamily="34" charset="0"/>
              </a:rPr>
              <a:t>return of </a:t>
            </a:r>
            <a:r>
              <a:rPr lang="en-US" altLang="ja-JP" b="1" dirty="0" err="1" smtClean="0">
                <a:solidFill>
                  <a:srgbClr val="FF0000"/>
                </a:solidFill>
                <a:latin typeface="Arial" pitchFamily="34" charset="0"/>
                <a:ea typeface="ＭＳ Ｐゴシック" pitchFamily="50" charset="-128"/>
                <a:cs typeface="Arial" pitchFamily="34" charset="0"/>
              </a:rPr>
              <a:t>nslookup</a:t>
            </a:r>
            <a:r>
              <a:rPr lang="en-US" altLang="ja-JP" dirty="0" smtClean="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smtClean="0">
                <a:solidFill>
                  <a:srgbClr val="242729"/>
                </a:solidFill>
                <a:latin typeface="Arial" pitchFamily="34" charset="0"/>
                <a:ea typeface="ＭＳ Ｐゴシック" pitchFamily="50" charset="-128"/>
                <a:cs typeface="Arial" pitchFamily="34" charset="0"/>
              </a:rPr>
              <a:t>for </a:t>
            </a:r>
            <a:r>
              <a:rPr lang="ja-JP" altLang="ja-JP" dirty="0">
                <a:solidFill>
                  <a:srgbClr val="242729"/>
                </a:solidFill>
                <a:latin typeface="Arial" pitchFamily="34" charset="0"/>
                <a:ea typeface="ＭＳ Ｐゴシック" pitchFamily="50" charset="-128"/>
                <a:cs typeface="Arial" pitchFamily="34" charset="0"/>
              </a:rPr>
              <a:t>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a:t>
            </a:r>
            <a:r>
              <a:rPr lang="ja-JP" altLang="ja-JP" dirty="0" smtClean="0">
                <a:solidFill>
                  <a:srgbClr val="242729"/>
                </a:solidFill>
                <a:latin typeface="Arial" pitchFamily="34" charset="0"/>
                <a:ea typeface="ＭＳ Ｐゴシック" pitchFamily="50" charset="-128"/>
                <a:cs typeface="Arial" pitchFamily="34" charset="0"/>
              </a:rPr>
              <a:t>ISP‘s </a:t>
            </a:r>
            <a:r>
              <a:rPr lang="ja-JP" altLang="ja-JP" dirty="0">
                <a:solidFill>
                  <a:srgbClr val="242729"/>
                </a:solidFill>
                <a:latin typeface="Arial" pitchFamily="34" charset="0"/>
                <a:ea typeface="ＭＳ Ｐゴシック" pitchFamily="50" charset="-128"/>
                <a:cs typeface="Arial" pitchFamily="34" charset="0"/>
              </a:rPr>
              <a:t>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t>
            </a:r>
            <a:r>
              <a:rPr lang="ja-JP" altLang="ja-JP" dirty="0" smtClean="0">
                <a:solidFill>
                  <a:srgbClr val="242729"/>
                </a:solidFill>
                <a:latin typeface="Arial" pitchFamily="34" charset="0"/>
                <a:ea typeface="ＭＳ Ｐゴシック" pitchFamily="50" charset="-128"/>
                <a:cs typeface="Arial" pitchFamily="34" charset="0"/>
              </a:rPr>
              <a:t>aren’t Google‘s </a:t>
            </a:r>
            <a:r>
              <a:rPr lang="ja-JP" altLang="ja-JP" dirty="0">
                <a:solidFill>
                  <a:srgbClr val="242729"/>
                </a:solidFill>
                <a:latin typeface="Arial" pitchFamily="34" charset="0"/>
                <a:ea typeface="ＭＳ Ｐゴシック" pitchFamily="50" charset="-128"/>
                <a:cs typeface="Arial" pitchFamily="34" charset="0"/>
              </a:rPr>
              <a:t>nameservers, so </a:t>
            </a:r>
            <a:r>
              <a:rPr lang="ja-JP" altLang="ja-JP" dirty="0" smtClean="0">
                <a:solidFill>
                  <a:srgbClr val="242729"/>
                </a:solidFill>
                <a:latin typeface="Arial" pitchFamily="34" charset="0"/>
                <a:ea typeface="ＭＳ Ｐゴシック" pitchFamily="50" charset="-128"/>
                <a:cs typeface="Arial" pitchFamily="34" charset="0"/>
              </a:rPr>
              <a:t>they’re </a:t>
            </a:r>
            <a:r>
              <a:rPr lang="ja-JP" altLang="ja-JP" dirty="0">
                <a:solidFill>
                  <a:srgbClr val="242729"/>
                </a:solidFill>
                <a:latin typeface="Arial" pitchFamily="34" charset="0"/>
                <a:ea typeface="ＭＳ Ｐゴシック" pitchFamily="50" charset="-128"/>
                <a:cs typeface="Arial" pitchFamily="34" charset="0"/>
              </a:rPr>
              <a:t>not the authoritative source that creates the NS records</a:t>
            </a:r>
            <a:r>
              <a:rPr lang="ja-JP" altLang="ja-JP" dirty="0" smtClean="0">
                <a:solidFill>
                  <a:srgbClr val="242729"/>
                </a:solidFill>
                <a:latin typeface="Arial" pitchFamily="34" charset="0"/>
                <a:ea typeface="ＭＳ Ｐゴシック" pitchFamily="50" charset="-128"/>
                <a:cs typeface="Arial" pitchFamily="34" charset="0"/>
              </a:rPr>
              <a:t>.</a:t>
            </a:r>
            <a:r>
              <a:rPr lang="zh-CN" altLang="en-US" dirty="0" smtClean="0">
                <a:solidFill>
                  <a:srgbClr val="242729"/>
                </a:solidFill>
                <a:latin typeface="Arial" pitchFamily="34" charset="0"/>
                <a:ea typeface="ＭＳ Ｐゴシック" pitchFamily="50" charset="-128"/>
                <a:cs typeface="Arial" pitchFamily="34" charset="0"/>
              </a:rPr>
              <a:t>（这次</a:t>
            </a:r>
            <a:r>
              <a:rPr lang="en-US" altLang="zh-CN" dirty="0" err="1" smtClean="0">
                <a:solidFill>
                  <a:srgbClr val="242729"/>
                </a:solidFill>
                <a:latin typeface="Arial" pitchFamily="34" charset="0"/>
                <a:ea typeface="ＭＳ Ｐゴシック" pitchFamily="50" charset="-128"/>
                <a:cs typeface="Arial" pitchFamily="34" charset="0"/>
              </a:rPr>
              <a:t>nslookup</a:t>
            </a:r>
            <a:r>
              <a:rPr lang="zh-CN" altLang="en-US" dirty="0" smtClean="0">
                <a:solidFill>
                  <a:srgbClr val="242729"/>
                </a:solidFill>
                <a:latin typeface="Arial" pitchFamily="34" charset="0"/>
                <a:ea typeface="ＭＳ Ｐゴシック" pitchFamily="50" charset="-128"/>
                <a:cs typeface="Arial" pitchFamily="34" charset="0"/>
              </a:rPr>
              <a:t>是在问一些下级的</a:t>
            </a:r>
            <a:r>
              <a:rPr lang="en-US" altLang="zh-CN" dirty="0" smtClean="0">
                <a:solidFill>
                  <a:srgbClr val="242729"/>
                </a:solidFill>
                <a:latin typeface="Arial" pitchFamily="34" charset="0"/>
                <a:ea typeface="ＭＳ Ｐゴシック" pitchFamily="50" charset="-128"/>
                <a:cs typeface="Arial" pitchFamily="34" charset="0"/>
              </a:rPr>
              <a:t>DNS server</a:t>
            </a:r>
            <a:r>
              <a:rPr lang="zh-CN" altLang="en-US" dirty="0" smtClean="0">
                <a:solidFill>
                  <a:srgbClr val="242729"/>
                </a:solidFill>
                <a:latin typeface="Arial" pitchFamily="34" charset="0"/>
                <a:ea typeface="ＭＳ Ｐゴシック" pitchFamily="50" charset="-128"/>
                <a:cs typeface="Arial" pitchFamily="34" charset="0"/>
              </a:rPr>
              <a:t>）</a:t>
            </a:r>
            <a:r>
              <a:rPr lang="ja-JP" altLang="ja-JP" sz="800" dirty="0" smtClean="0">
                <a:latin typeface="Arial" pitchFamily="34" charset="0"/>
                <a:ea typeface="ＭＳ Ｐゴシック" pitchFamily="50" charset="-128"/>
                <a:cs typeface="ＭＳ Ｐゴシック" pitchFamily="50" charset="-128"/>
              </a:rPr>
              <a:t> </a:t>
            </a:r>
            <a:endParaRPr lang="en-US" altLang="ja-JP" sz="800" dirty="0" smtClean="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a:t>
            </a:r>
            <a:r>
              <a:rPr lang="en-US" altLang="ja-JP" sz="2000" u="sng" dirty="0" smtClean="0"/>
              <a:t>that (non-authoritative) </a:t>
            </a:r>
            <a:r>
              <a:rPr lang="en-US" altLang="ja-JP" sz="2000" u="sng" dirty="0"/>
              <a:t>list</a:t>
            </a:r>
            <a:r>
              <a:rPr lang="en-US" altLang="ja-JP" sz="2000" dirty="0"/>
              <a:t>, and then did an </a:t>
            </a:r>
            <a:r>
              <a:rPr lang="en-US" altLang="ja-JP" sz="2000" dirty="0" err="1"/>
              <a:t>nslookupagainst</a:t>
            </a:r>
            <a:r>
              <a:rPr lang="en-US" altLang="ja-JP" sz="2000" dirty="0"/>
              <a:t> maps.google.com, </a:t>
            </a:r>
            <a:r>
              <a:rPr lang="en-US" altLang="ja-JP" sz="2000" dirty="0" smtClean="0"/>
              <a:t>I‘d </a:t>
            </a:r>
            <a:r>
              <a:rPr lang="en-US" altLang="ja-JP" sz="2000" dirty="0"/>
              <a:t>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a:t>
            </a:r>
            <a:r>
              <a:rPr lang="en-US" altLang="ja-JP" sz="2000" dirty="0" smtClean="0"/>
              <a:t>Google’s </a:t>
            </a:r>
            <a:r>
              <a:rPr lang="en-US" altLang="ja-JP" sz="2000" dirty="0"/>
              <a:t>domains, and what </a:t>
            </a:r>
            <a:r>
              <a:rPr lang="en-US" altLang="ja-JP" sz="2000" dirty="0" smtClean="0"/>
              <a:t>aren‘t</a:t>
            </a:r>
            <a:r>
              <a:rPr lang="en-US" altLang="ja-JP" sz="2000" dirty="0"/>
              <a: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a:t>
            </a:r>
            <a:r>
              <a:rPr lang="en-US" altLang="ja-JP" sz="2000" dirty="0" smtClean="0"/>
              <a:t>. (</a:t>
            </a:r>
            <a:r>
              <a:rPr lang="zh-CN" altLang="en-US" sz="2000" dirty="0" smtClean="0"/>
              <a:t>这次</a:t>
            </a:r>
            <a:r>
              <a:rPr lang="en-US" altLang="zh-CN" sz="2000" dirty="0" err="1" smtClean="0"/>
              <a:t>nslookup</a:t>
            </a:r>
            <a:r>
              <a:rPr lang="zh-CN" altLang="en-US" sz="2000" dirty="0" smtClean="0"/>
              <a:t>是在问</a:t>
            </a:r>
            <a:r>
              <a:rPr lang="en-US" altLang="zh-CN" sz="2000" dirty="0" smtClean="0"/>
              <a:t>Google.com</a:t>
            </a:r>
            <a:r>
              <a:rPr lang="zh-CN" altLang="en-US" sz="2000" dirty="0" smtClean="0"/>
              <a:t>本家</a:t>
            </a:r>
            <a:r>
              <a:rPr lang="en-US" altLang="ja-JP" sz="2000" dirty="0" smtClean="0"/>
              <a:t>)</a:t>
            </a:r>
            <a:endParaRPr lang="ja-JP" altLang="ja-JP" sz="2000" dirty="0">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26382" y="4211960"/>
            <a:ext cx="6858000" cy="5286062"/>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a:t>
            </a:r>
            <a:r>
              <a:rPr lang="en-US" altLang="ja-JP" sz="1350" dirty="0" smtClean="0"/>
              <a:t>Qualcomm, Google Nest, etc</a:t>
            </a:r>
            <a:r>
              <a:rPr lang="en-US" altLang="ja-JP" sz="1350" dirty="0"/>
              <a:t>.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endParaRPr kumimoji="1" lang="ja-JP" altLang="en-US" sz="135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smtClean="0"/>
              <a:t>What is </a:t>
            </a:r>
            <a:r>
              <a:rPr lang="en-US" altLang="ja-JP" b="1" dirty="0" smtClean="0">
                <a:solidFill>
                  <a:srgbClr val="FF0000"/>
                </a:solidFill>
              </a:rPr>
              <a:t>Base64</a:t>
            </a:r>
            <a:r>
              <a:rPr lang="en-US" altLang="ja-JP" dirty="0" smtClean="0">
                <a:solidFill>
                  <a:srgbClr val="FF0000"/>
                </a:solidFill>
              </a:rPr>
              <a:t> </a:t>
            </a:r>
            <a:r>
              <a:rPr lang="en-US" altLang="ja-JP" dirty="0" smtClean="0"/>
              <a:t>encoding/decoding:</a:t>
            </a:r>
          </a:p>
          <a:p>
            <a:pPr marL="285750" indent="-285750">
              <a:buFont typeface="Arial" panose="020B0604020202020204" pitchFamily="34" charset="0"/>
              <a:buChar char="•"/>
            </a:pPr>
            <a:r>
              <a:rPr lang="zh-CN" altLang="en-US" dirty="0" smtClean="0"/>
              <a:t>一般用于将</a:t>
            </a:r>
            <a:r>
              <a:rPr lang="en-US" altLang="zh-CN" dirty="0" smtClean="0"/>
              <a:t>binary data</a:t>
            </a:r>
            <a:r>
              <a:rPr lang="zh-CN" altLang="en-US" dirty="0" smtClean="0"/>
              <a:t>转换成</a:t>
            </a:r>
            <a:r>
              <a:rPr lang="en-US" altLang="zh-CN" dirty="0" err="1" smtClean="0"/>
              <a:t>ascii</a:t>
            </a:r>
            <a:r>
              <a:rPr lang="zh-CN" altLang="en-US" dirty="0" smtClean="0"/>
              <a:t>，</a:t>
            </a:r>
            <a:r>
              <a:rPr lang="en-US" altLang="ja-JP" dirty="0"/>
              <a:t>A-Z, a-z, 0-9 and + and /, with = as a padding </a:t>
            </a:r>
            <a:r>
              <a:rPr lang="en-US" altLang="ja-JP" dirty="0" smtClean="0"/>
              <a:t>character (</a:t>
            </a:r>
            <a:r>
              <a:rPr lang="zh-CN" altLang="en-US" dirty="0" smtClean="0"/>
              <a:t>钥匙和证明书就是用这个</a:t>
            </a:r>
            <a:r>
              <a:rPr lang="en-US" altLang="zh-CN" dirty="0" smtClean="0"/>
              <a:t>encode</a:t>
            </a:r>
            <a:r>
              <a:rPr lang="zh-CN" altLang="en-US" dirty="0" smtClean="0"/>
              <a:t>的</a:t>
            </a:r>
            <a:r>
              <a:rPr lang="en-US" altLang="ja-JP" dirty="0" smtClean="0"/>
              <a:t>)</a:t>
            </a:r>
          </a:p>
          <a:p>
            <a:pPr marL="285750" indent="-285750">
              <a:buFont typeface="Arial" panose="020B0604020202020204" pitchFamily="34" charset="0"/>
              <a:buChar char="•"/>
            </a:pPr>
            <a:r>
              <a:rPr lang="en-US" altLang="ja-JP" dirty="0" smtClean="0"/>
              <a:t>When </a:t>
            </a:r>
            <a:r>
              <a:rPr lang="en-US" altLang="ja-JP" dirty="0"/>
              <a:t>you have some binary data that you want to ship across a network, you generally </a:t>
            </a:r>
            <a:r>
              <a:rPr lang="en-US" altLang="ja-JP" dirty="0" smtClean="0"/>
              <a:t>don‘t </a:t>
            </a:r>
            <a:r>
              <a:rPr lang="en-US" altLang="ja-JP" dirty="0"/>
              <a:t>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a:t>
            </a:r>
            <a:r>
              <a:rPr lang="en-US" altLang="ja-JP" dirty="0" smtClean="0"/>
              <a:t>you’ve </a:t>
            </a:r>
            <a:r>
              <a:rPr lang="en-US" altLang="ja-JP" dirty="0"/>
              <a:t>entered a special character combination (like how FTP translates line endings</a:t>
            </a:r>
            <a:r>
              <a:rPr lang="en-US" altLang="ja-JP" dirty="0" smtClean="0"/>
              <a:t>). </a:t>
            </a:r>
            <a:r>
              <a:rPr lang="zh-CN" altLang="en-US" dirty="0" smtClean="0"/>
              <a:t>举个例子，</a:t>
            </a:r>
            <a:r>
              <a:rPr lang="en-US" altLang="zh-CN" dirty="0" smtClean="0"/>
              <a:t>CAN protocol</a:t>
            </a:r>
            <a:r>
              <a:rPr lang="zh-CN" altLang="en-US" dirty="0" smtClean="0"/>
              <a:t>，如果我想送连续好多个</a:t>
            </a:r>
            <a:r>
              <a:rPr lang="en-US" altLang="zh-CN" dirty="0" smtClean="0"/>
              <a:t>1</a:t>
            </a:r>
            <a:r>
              <a:rPr lang="zh-CN" altLang="en-US" dirty="0" smtClean="0"/>
              <a:t>，则这个会被认为是</a:t>
            </a:r>
            <a:r>
              <a:rPr lang="en-US" altLang="zh-CN" dirty="0" smtClean="0"/>
              <a:t>CAN error frame… </a:t>
            </a:r>
            <a:r>
              <a:rPr lang="zh-CN" altLang="en-US" dirty="0" smtClean="0"/>
              <a:t>所以需要先把我的</a:t>
            </a:r>
            <a:r>
              <a:rPr lang="en-US" altLang="zh-CN" dirty="0" smtClean="0"/>
              <a:t>binary data encode</a:t>
            </a:r>
            <a:r>
              <a:rPr lang="zh-CN" altLang="en-US" dirty="0" smtClean="0"/>
              <a:t>成</a:t>
            </a:r>
            <a:r>
              <a:rPr lang="en-US" altLang="zh-CN" dirty="0" smtClean="0"/>
              <a:t>base64</a:t>
            </a:r>
            <a:r>
              <a:rPr lang="zh-CN" altLang="en-US" dirty="0" smtClean="0"/>
              <a:t>，然后传送</a:t>
            </a:r>
            <a:endParaRPr lang="en-US" altLang="zh-CN" dirty="0" smtClean="0"/>
          </a:p>
          <a:p>
            <a:pPr marL="285750" indent="-285750">
              <a:buFont typeface="Arial" panose="020B0604020202020204" pitchFamily="34" charset="0"/>
              <a:buChar char="•"/>
            </a:pPr>
            <a:r>
              <a:rPr lang="zh-CN" altLang="en-US" dirty="0" smtClean="0"/>
              <a:t>但注意，</a:t>
            </a:r>
            <a:r>
              <a:rPr lang="en-US" altLang="ja-JP" dirty="0"/>
              <a:t>There is no guarantee, </a:t>
            </a:r>
            <a:r>
              <a:rPr lang="en-US" altLang="ja-JP" dirty="0" smtClean="0"/>
              <a:t>they‘re </a:t>
            </a:r>
            <a:r>
              <a:rPr lang="en-US" altLang="ja-JP" dirty="0"/>
              <a:t>just characters that are </a:t>
            </a:r>
            <a:r>
              <a:rPr lang="en-US" altLang="ja-JP" i="1" dirty="0"/>
              <a:t>almost always</a:t>
            </a:r>
            <a:r>
              <a:rPr lang="en-US" altLang="ja-JP" dirty="0"/>
              <a:t> safe</a:t>
            </a:r>
            <a:r>
              <a:rPr lang="en-US" altLang="ja-JP" dirty="0" smtClean="0"/>
              <a:t>. </a:t>
            </a:r>
            <a:r>
              <a:rPr lang="zh-CN" altLang="en-US" dirty="0" smtClean="0"/>
              <a:t>换句话说</a:t>
            </a:r>
            <a:r>
              <a:rPr lang="en-US" altLang="zh-CN" dirty="0" smtClean="0"/>
              <a:t>base64</a:t>
            </a:r>
            <a:r>
              <a:rPr lang="zh-CN" altLang="en-US" dirty="0" smtClean="0"/>
              <a:t>并不是</a:t>
            </a:r>
            <a:r>
              <a:rPr lang="en-US" altLang="zh-CN" dirty="0" smtClean="0"/>
              <a:t>100%</a:t>
            </a:r>
            <a:r>
              <a:rPr lang="zh-CN" altLang="en-US" dirty="0" smtClean="0"/>
              <a:t>不会被</a:t>
            </a:r>
            <a:r>
              <a:rPr lang="en-US" altLang="zh-CN" dirty="0" smtClean="0"/>
              <a:t>protocol</a:t>
            </a:r>
            <a:r>
              <a:rPr lang="zh-CN" altLang="en-US" dirty="0" smtClean="0"/>
              <a:t>误解的</a:t>
            </a:r>
            <a:endParaRPr lang="en-US" altLang="zh-CN" dirty="0" smtClean="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a:t>
            </a:r>
            <a:r>
              <a:rPr lang="zh-CN" altLang="en-US" dirty="0" smtClean="0"/>
              <a:t>解的问题</a:t>
            </a:r>
            <a:endParaRPr lang="en-US" altLang="zh-CN" dirty="0" smtClean="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542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smtClean="0">
                <a:solidFill>
                  <a:srgbClr val="FF0000"/>
                </a:solidFill>
              </a:rPr>
              <a:t>Nmap</a:t>
            </a:r>
            <a:r>
              <a:rPr kumimoji="1" lang="en-US" altLang="ja-JP" dirty="0" smtClean="0">
                <a:solidFill>
                  <a:srgbClr val="FF0000"/>
                </a:solidFill>
              </a:rPr>
              <a:t> </a:t>
            </a:r>
            <a:r>
              <a:rPr kumimoji="1" lang="en-US" altLang="ja-JP" dirty="0" smtClean="0"/>
              <a:t>(network mapper):</a:t>
            </a:r>
          </a:p>
          <a:p>
            <a:pPr marL="285750" indent="-285750">
              <a:buFont typeface="Arial" panose="020B0604020202020204" pitchFamily="34" charset="0"/>
              <a:buChar char="•"/>
            </a:pPr>
            <a:r>
              <a:rPr lang="en-US" altLang="ja-JP" dirty="0"/>
              <a:t>network discovery and security </a:t>
            </a:r>
            <a:r>
              <a:rPr lang="en-US" altLang="ja-JP" dirty="0" smtClean="0"/>
              <a:t>auditing</a:t>
            </a:r>
          </a:p>
          <a:p>
            <a:pPr marL="285750" indent="-285750">
              <a:buFont typeface="Arial" panose="020B0604020202020204" pitchFamily="34" charset="0"/>
              <a:buChar char="•"/>
            </a:pPr>
            <a:r>
              <a:rPr kumimoji="1" lang="en-US" altLang="ja-JP" dirty="0" smtClean="0"/>
              <a:t>Can be used for port scan</a:t>
            </a:r>
          </a:p>
          <a:p>
            <a:pPr marL="285750" indent="-285750">
              <a:buFont typeface="Arial" panose="020B0604020202020204" pitchFamily="34" charset="0"/>
              <a:buChar char="•"/>
            </a:pPr>
            <a:r>
              <a:rPr lang="en-US" altLang="ja-JP" b="1" dirty="0" err="1" smtClean="0"/>
              <a:t>Nmap</a:t>
            </a:r>
            <a:r>
              <a:rPr lang="en-US" altLang="ja-JP" b="1" dirty="0" smtClean="0"/>
              <a:t> –O [IP]</a:t>
            </a:r>
            <a:r>
              <a:rPr lang="en-US" altLang="ja-JP" dirty="0" smtClean="0"/>
              <a:t>, to detect target IP host OS, open ports, target MAC, # of </a:t>
            </a:r>
            <a:r>
              <a:rPr lang="en-US" altLang="ja-JP" dirty="0" err="1" smtClean="0"/>
              <a:t>hopss</a:t>
            </a:r>
            <a:r>
              <a:rPr lang="en-US" altLang="ja-JP" dirty="0" smtClean="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26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62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16291</TotalTime>
  <Words>24904</Words>
  <Application>Microsoft Office PowerPoint</Application>
  <PresentationFormat>画面に合わせる (4:3)</PresentationFormat>
  <Paragraphs>2715</Paragraphs>
  <Slides>147</Slides>
  <Notes>3</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147</vt:i4>
      </vt:variant>
    </vt:vector>
  </HeadingPairs>
  <TitlesOfParts>
    <vt:vector size="151"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2142</cp:revision>
  <dcterms:created xsi:type="dcterms:W3CDTF">2016-01-14T23:49:10Z</dcterms:created>
  <dcterms:modified xsi:type="dcterms:W3CDTF">2018-05-11T04:28:57Z</dcterms:modified>
</cp:coreProperties>
</file>